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</p:sldIdLst>
  <p:sldSz cx="18288000" cy="10287000"/>
  <p:notesSz cx="6858000" cy="9144000"/>
  <p:embeddedFontLst>
    <p:embeddedFont>
      <p:font typeface="Inter" panose="02000503000000020004" pitchFamily="2" charset="0"/>
      <p:regular r:id="rId22"/>
      <p:bold r:id="rId23"/>
    </p:embeddedFont>
    <p:embeddedFont>
      <p:font typeface="Inter Bold" panose="020B0802030000000004" pitchFamily="34" charset="0"/>
      <p:regular r:id="rId24"/>
      <p:bold r:id="rId25"/>
    </p:embeddedFont>
    <p:embeddedFont>
      <p:font typeface="Inter Medium" panose="02000503000000020004" pitchFamily="2" charset="0"/>
      <p:regular r:id="rId26"/>
    </p:embeddedFont>
    <p:embeddedFont>
      <p:font typeface="Inter Semi-Bold" panose="02000503000000020004" pitchFamily="2" charset="0"/>
      <p:regular r:id="rId27"/>
      <p:bold r:id="rId28"/>
    </p:embeddedFont>
    <p:embeddedFont>
      <p:font typeface="Red Hat Display" panose="02010503040201060303" pitchFamily="2" charset="77"/>
      <p:regular r:id="rId29"/>
    </p:embeddedFont>
    <p:embeddedFont>
      <p:font typeface="Red Hat Display Bold" panose="02010803040201060303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8" autoAdjust="0"/>
  </p:normalViewPr>
  <p:slideViewPr>
    <p:cSldViewPr>
      <p:cViewPr varScale="1">
        <p:scale>
          <a:sx n="68" d="100"/>
          <a:sy n="68" d="100"/>
        </p:scale>
        <p:origin x="240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svg"/><Relationship Id="rId7" Type="http://schemas.openxmlformats.org/officeDocument/2006/relationships/image" Target="../media/image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3.xml"/><Relationship Id="rId7" Type="http://schemas.openxmlformats.org/officeDocument/2006/relationships/slide" Target="slide1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4540188" y="4540188"/>
            <a:ext cx="10287000" cy="1206624"/>
            <a:chOff x="0" y="0"/>
            <a:chExt cx="2709333" cy="3177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317794"/>
            </a:xfrm>
            <a:custGeom>
              <a:avLst/>
              <a:gdLst/>
              <a:ahLst/>
              <a:cxnLst/>
              <a:rect l="l" t="t" r="r" b="b"/>
              <a:pathLst>
                <a:path w="2709333" h="317794">
                  <a:moveTo>
                    <a:pt x="0" y="0"/>
                  </a:moveTo>
                  <a:lnTo>
                    <a:pt x="2709333" y="0"/>
                  </a:lnTo>
                  <a:lnTo>
                    <a:pt x="2709333" y="317794"/>
                  </a:lnTo>
                  <a:lnTo>
                    <a:pt x="0" y="317794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346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06624" y="1391165"/>
            <a:ext cx="6733923" cy="7504671"/>
            <a:chOff x="0" y="0"/>
            <a:chExt cx="72932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29324" cy="812800"/>
            </a:xfrm>
            <a:custGeom>
              <a:avLst/>
              <a:gdLst/>
              <a:ahLst/>
              <a:cxnLst/>
              <a:rect l="l" t="t" r="r" b="b"/>
              <a:pathLst>
                <a:path w="729324" h="812800">
                  <a:moveTo>
                    <a:pt x="0" y="0"/>
                  </a:moveTo>
                  <a:lnTo>
                    <a:pt x="729324" y="0"/>
                  </a:lnTo>
                  <a:lnTo>
                    <a:pt x="72932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7339" b="-173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200316" y="8397774"/>
            <a:ext cx="8401883" cy="473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047"/>
              </a:lnSpc>
            </a:pPr>
            <a:r>
              <a:rPr lang="en-US" sz="2891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Monthly Sales Recap - September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00317" y="3308583"/>
            <a:ext cx="7588027" cy="382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616"/>
              </a:lnSpc>
            </a:pPr>
            <a:r>
              <a:rPr lang="en-US" sz="15385" spc="-538" dirty="0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</a:t>
            </a:r>
            <a:r>
              <a:rPr lang="en-US" sz="15385" spc="-538" dirty="0">
                <a:solidFill>
                  <a:srgbClr val="FFC05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0317" y="1324490"/>
            <a:ext cx="7129814" cy="508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7"/>
              </a:lnSpc>
            </a:pPr>
            <a:r>
              <a:rPr lang="en-US" sz="3084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ACME Inc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2097098" y="3605648"/>
            <a:ext cx="4584253" cy="8778450"/>
            <a:chOff x="0" y="0"/>
            <a:chExt cx="1207375" cy="23120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7375" cy="2312020"/>
            </a:xfrm>
            <a:custGeom>
              <a:avLst/>
              <a:gdLst/>
              <a:ahLst/>
              <a:cxnLst/>
              <a:rect l="l" t="t" r="r" b="b"/>
              <a:pathLst>
                <a:path w="1207375" h="2312020">
                  <a:moveTo>
                    <a:pt x="0" y="0"/>
                  </a:moveTo>
                  <a:lnTo>
                    <a:pt x="1207375" y="0"/>
                  </a:lnTo>
                  <a:lnTo>
                    <a:pt x="1207375" y="2312020"/>
                  </a:lnTo>
                  <a:lnTo>
                    <a:pt x="0" y="2312020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07375" cy="2340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78450" y="1028700"/>
            <a:ext cx="8480850" cy="4689981"/>
            <a:chOff x="0" y="0"/>
            <a:chExt cx="1229893" cy="6801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9893" cy="680141"/>
            </a:xfrm>
            <a:custGeom>
              <a:avLst/>
              <a:gdLst/>
              <a:ahLst/>
              <a:cxnLst/>
              <a:rect l="l" t="t" r="r" b="b"/>
              <a:pathLst>
                <a:path w="1229893" h="680141">
                  <a:moveTo>
                    <a:pt x="0" y="0"/>
                  </a:moveTo>
                  <a:lnTo>
                    <a:pt x="1229893" y="0"/>
                  </a:lnTo>
                  <a:lnTo>
                    <a:pt x="1229893" y="680141"/>
                  </a:lnTo>
                  <a:lnTo>
                    <a:pt x="0" y="680141"/>
                  </a:lnTo>
                  <a:close/>
                </a:path>
              </a:pathLst>
            </a:custGeom>
            <a:blipFill>
              <a:blip r:embed="rId2"/>
              <a:stretch>
                <a:fillRect l="-10943" t="-81508" b="-1196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23950"/>
            <a:ext cx="7749750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New Customers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052714" y="6781367"/>
            <a:ext cx="6656313" cy="2498450"/>
            <a:chOff x="0" y="95251"/>
            <a:chExt cx="8875084" cy="3331266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1"/>
              <a:ext cx="8875084" cy="1883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 dirty="0">
                  <a:solidFill>
                    <a:srgbClr val="FFC054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211,119,810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08494"/>
              <a:ext cx="7973459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 dirty="0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Newly acquired customers YTD</a:t>
              </a:r>
            </a:p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 dirty="0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Goal: </a:t>
              </a:r>
              <a:r>
                <a:rPr lang="en-US" sz="2600" b="1" dirty="0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30</a:t>
              </a:r>
              <a:r>
                <a:rPr lang="en-US" sz="2600" b="1" u="none" dirty="0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0,000,000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10816"/>
            <a:chOff x="0" y="0"/>
            <a:chExt cx="4816593" cy="1109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09021"/>
            </a:xfrm>
            <a:custGeom>
              <a:avLst/>
              <a:gdLst/>
              <a:ahLst/>
              <a:cxnLst/>
              <a:rect l="l" t="t" r="r" b="b"/>
              <a:pathLst>
                <a:path w="4816592" h="1109021">
                  <a:moveTo>
                    <a:pt x="0" y="0"/>
                  </a:moveTo>
                  <a:lnTo>
                    <a:pt x="4816592" y="0"/>
                  </a:lnTo>
                  <a:lnTo>
                    <a:pt x="4816592" y="1109021"/>
                  </a:lnTo>
                  <a:lnTo>
                    <a:pt x="0" y="1109021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3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7235629" cy="2225470"/>
            <a:chOff x="0" y="0"/>
            <a:chExt cx="9647505" cy="2967293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64750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Revenue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420770"/>
              <a:ext cx="732445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Current month sales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35827" y="978694"/>
            <a:ext cx="7223473" cy="1491403"/>
            <a:chOff x="0" y="-66675"/>
            <a:chExt cx="9631297" cy="198853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9631297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1800" b="1" spc="-36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COMPARED TO THE PREVIOUS YEAR, 2030 SAW A 15% INCREASE IN REVENUE.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396333"/>
              <a:ext cx="9631297" cy="52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2" name="Picture 5">
            <a:extLst>
              <a:ext uri="{FF2B5EF4-FFF2-40B4-BE49-F238E27FC236}">
                <a16:creationId xmlns:a16="http://schemas.microsoft.com/office/drawing/2014/main" id="{E3AB1A7A-7499-4E76-BEFE-8060B2BE9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6952" y="3816330"/>
            <a:ext cx="19501366" cy="702326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28700" y="1091360"/>
            <a:ext cx="6297982" cy="2225470"/>
            <a:chOff x="0" y="0"/>
            <a:chExt cx="8397310" cy="2967293"/>
          </a:xfrm>
        </p:grpSpPr>
        <p:sp>
          <p:nvSpPr>
            <p:cNvPr id="4" name="TextBox 4"/>
            <p:cNvSpPr txBox="1"/>
            <p:nvPr/>
          </p:nvSpPr>
          <p:spPr>
            <a:xfrm>
              <a:off x="0" y="95250"/>
              <a:ext cx="8397310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trike="noStrik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Profit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420770"/>
              <a:ext cx="8397310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Monthly sales growth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6495052"/>
            <a:ext cx="6467900" cy="1491403"/>
            <a:chOff x="0" y="-66675"/>
            <a:chExt cx="8623867" cy="1988537"/>
          </a:xfrm>
        </p:grpSpPr>
        <p:sp>
          <p:nvSpPr>
            <p:cNvPr id="7" name="TextBox 7"/>
            <p:cNvSpPr txBox="1"/>
            <p:nvPr/>
          </p:nvSpPr>
          <p:spPr>
            <a:xfrm>
              <a:off x="0" y="-66675"/>
              <a:ext cx="8623867" cy="909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80"/>
                </a:lnSpc>
              </a:pPr>
              <a:r>
                <a:rPr lang="en-US" sz="1800" b="1" spc="-36">
                  <a:solidFill>
                    <a:srgbClr val="000000"/>
                  </a:solidFill>
                  <a:latin typeface="Red Hat Display Bold"/>
                  <a:ea typeface="Red Hat Display Bold"/>
                  <a:cs typeface="Red Hat Display Bold"/>
                  <a:sym typeface="Red Hat Display Bold"/>
                </a:rPr>
                <a:t>OUR MONTHLY SALES HAS BEEN STEADILY INCREASING IN THE PAST FIVE MONTHS.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396333"/>
              <a:ext cx="8623867" cy="52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F3368FC6-812D-C2B1-227D-30984310F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907" y="196727"/>
            <a:ext cx="9203448" cy="993665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972876"/>
            <a:ext cx="8716862" cy="2341247"/>
            <a:chOff x="0" y="0"/>
            <a:chExt cx="11622483" cy="3121663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1622483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Forecasts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75140"/>
              <a:ext cx="917381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Where we are headed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97558" y="0"/>
            <a:ext cx="9590442" cy="10287000"/>
            <a:chOff x="0" y="0"/>
            <a:chExt cx="2525878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25878" cy="2709333"/>
            </a:xfrm>
            <a:custGeom>
              <a:avLst/>
              <a:gdLst/>
              <a:ahLst/>
              <a:cxnLst/>
              <a:rect l="l" t="t" r="r" b="b"/>
              <a:pathLst>
                <a:path w="2525878" h="2709333">
                  <a:moveTo>
                    <a:pt x="0" y="0"/>
                  </a:moveTo>
                  <a:lnTo>
                    <a:pt x="2525878" y="0"/>
                  </a:lnTo>
                  <a:lnTo>
                    <a:pt x="2525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25878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123950"/>
            <a:ext cx="7206201" cy="281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Projected Growth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161"/>
            <a:ext cx="6059632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Monthly sales projection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10831" y="1303191"/>
            <a:ext cx="7448469" cy="682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 spc="-36">
                <a:solidFill>
                  <a:srgbClr val="000000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WE EXPECT GROWTH AT A RATE OF AT LEAST 25% IN THE NEXT FIVE MONTHS.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A515B8B-D9A5-6A0C-1B54-85DCC8AEF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82" y="4134216"/>
            <a:ext cx="8548046" cy="58905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10816"/>
            <a:chOff x="0" y="0"/>
            <a:chExt cx="4816593" cy="1109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109021"/>
            </a:xfrm>
            <a:custGeom>
              <a:avLst/>
              <a:gdLst/>
              <a:ahLst/>
              <a:cxnLst/>
              <a:rect l="l" t="t" r="r" b="b"/>
              <a:pathLst>
                <a:path w="4816592" h="1109021">
                  <a:moveTo>
                    <a:pt x="0" y="0"/>
                  </a:moveTo>
                  <a:lnTo>
                    <a:pt x="4816592" y="0"/>
                  </a:lnTo>
                  <a:lnTo>
                    <a:pt x="4816592" y="1109021"/>
                  </a:lnTo>
                  <a:lnTo>
                    <a:pt x="0" y="1109021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1137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919870"/>
            <a:ext cx="6963621" cy="4334620"/>
            <a:chOff x="0" y="0"/>
            <a:chExt cx="9284828" cy="5779493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928482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 dirty="0">
                  <a:solidFill>
                    <a:srgbClr val="FFC054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210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36960"/>
              <a:ext cx="928482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Forecasted deals next month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608852"/>
              <a:ext cx="9284828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 dirty="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Present with ease and wow any audience with Canva Presentations. Choose from over a thousand templates to fit any objective or topic.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95679" y="4919870"/>
            <a:ext cx="6963621" cy="4334620"/>
            <a:chOff x="0" y="0"/>
            <a:chExt cx="9284828" cy="577949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5250"/>
              <a:ext cx="9284828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 dirty="0">
                  <a:solidFill>
                    <a:srgbClr val="FFC054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$211,181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36960"/>
              <a:ext cx="928482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Forecasted revenue next month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608852"/>
              <a:ext cx="9284828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Present with ease and wow any audience with Canva Presentations. Choose from over a thousand templates to fit any objective or topic. 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1123950"/>
            <a:ext cx="15113242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trike="noStrik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Forecasts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95967" y="4868401"/>
            <a:ext cx="2611727" cy="4786012"/>
          </a:xfrm>
          <a:prstGeom prst="rect">
            <a:avLst/>
          </a:prstGeom>
          <a:solidFill>
            <a:srgbClr val="EDF0F2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4625005" y="4868401"/>
            <a:ext cx="2611727" cy="4786012"/>
          </a:xfrm>
          <a:prstGeom prst="rect">
            <a:avLst/>
          </a:prstGeom>
          <a:solidFill>
            <a:srgbClr val="EDF0F2">
              <a:alpha val="49804"/>
            </a:srgbClr>
          </a:solidFill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051267" y="4084687"/>
          <a:ext cx="16185468" cy="783714"/>
        </p:xfrm>
        <a:graphic>
          <a:graphicData uri="http://schemas.openxmlformats.org/drawingml/2006/table">
            <a:tbl>
              <a:tblPr/>
              <a:tblGrid>
                <a:gridCol w="26975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7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75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75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975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83714">
                <a:tc gridSpan="2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MONTH 1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MONTH 2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MONTH 3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1">
                          <a:solidFill>
                            <a:srgbClr val="000000"/>
                          </a:solidFill>
                          <a:latin typeface="Inter Bold"/>
                          <a:ea typeface="Inter Bold"/>
                          <a:cs typeface="Inter Bold"/>
                          <a:sym typeface="Inter Bold"/>
                        </a:rPr>
                        <a:t>MONTH 4</a:t>
                      </a:r>
                      <a:endParaRPr lang="en-US" sz="1100"/>
                    </a:p>
                  </a:txBody>
                  <a:tcPr marL="95250" marR="95250" marT="95250" marB="95250" anchor="ctr">
                    <a:lnL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" name="Group 5"/>
          <p:cNvGrpSpPr/>
          <p:nvPr/>
        </p:nvGrpSpPr>
        <p:grpSpPr>
          <a:xfrm>
            <a:off x="6445810" y="5417558"/>
            <a:ext cx="10836057" cy="3849708"/>
            <a:chOff x="0" y="0"/>
            <a:chExt cx="14448076" cy="5132944"/>
          </a:xfrm>
        </p:grpSpPr>
        <p:sp>
          <p:nvSpPr>
            <p:cNvPr id="6" name="AutoShape 6"/>
            <p:cNvSpPr/>
            <p:nvPr/>
          </p:nvSpPr>
          <p:spPr>
            <a:xfrm>
              <a:off x="4897" y="5120244"/>
              <a:ext cx="14383000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4897" y="0"/>
              <a:ext cx="14383000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731463"/>
              <a:ext cx="14417986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2194390"/>
              <a:ext cx="14357807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4897" y="1462927"/>
              <a:ext cx="14383000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2925853"/>
              <a:ext cx="14417986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>
              <a:off x="0" y="3657317"/>
              <a:ext cx="14448076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0" y="4388780"/>
              <a:ext cx="14417986" cy="0"/>
            </a:xfrm>
            <a:prstGeom prst="line">
              <a:avLst/>
            </a:prstGeom>
            <a:ln w="12700" cap="flat">
              <a:solidFill>
                <a:srgbClr val="000000">
                  <a:alpha val="29804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957897" y="1028700"/>
            <a:ext cx="14476141" cy="2301102"/>
            <a:chOff x="0" y="0"/>
            <a:chExt cx="19301522" cy="306813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0"/>
              <a:ext cx="19301522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 u="none" strike="noStrik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Timeline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467044" y="2521612"/>
              <a:ext cx="1636743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 strike="noStrik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Phase 1 of 2030 Digital Sales Campaign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65760" y="5225153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PLANNING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5760" y="5773751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RESEARCH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5760" y="6322348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PROTOTYPE PRODUCTION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5760" y="6870946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TESTING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65760" y="7419543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QUALITY ASSURANCE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5760" y="7968141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FOLLOW UP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65760" y="8516738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PROTOTYPE PRODUCTION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5760" y="9065336"/>
            <a:ext cx="4567448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DOCUMENTATION</a:t>
            </a:r>
          </a:p>
        </p:txBody>
      </p:sp>
      <p:sp>
        <p:nvSpPr>
          <p:cNvPr id="25" name="AutoShape 25"/>
          <p:cNvSpPr/>
          <p:nvPr/>
        </p:nvSpPr>
        <p:spPr>
          <a:xfrm>
            <a:off x="6445810" y="5427083"/>
            <a:ext cx="200925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>
            <a:off x="8139375" y="5928056"/>
            <a:ext cx="200925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AutoShape 27"/>
          <p:cNvSpPr/>
          <p:nvPr/>
        </p:nvSpPr>
        <p:spPr>
          <a:xfrm>
            <a:off x="9815276" y="6476653"/>
            <a:ext cx="108833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10775509" y="7025251"/>
            <a:ext cx="108833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9" name="AutoShape 29"/>
          <p:cNvSpPr/>
          <p:nvPr/>
        </p:nvSpPr>
        <p:spPr>
          <a:xfrm>
            <a:off x="11863839" y="7573848"/>
            <a:ext cx="200925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" name="AutoShape 30"/>
          <p:cNvSpPr/>
          <p:nvPr/>
        </p:nvSpPr>
        <p:spPr>
          <a:xfrm>
            <a:off x="13427646" y="8122446"/>
            <a:ext cx="108833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1" name="AutoShape 31"/>
          <p:cNvSpPr/>
          <p:nvPr/>
        </p:nvSpPr>
        <p:spPr>
          <a:xfrm>
            <a:off x="13971811" y="8671043"/>
            <a:ext cx="2009250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" name="AutoShape 32"/>
          <p:cNvSpPr/>
          <p:nvPr/>
        </p:nvSpPr>
        <p:spPr>
          <a:xfrm>
            <a:off x="15533298" y="9210675"/>
            <a:ext cx="1680868" cy="0"/>
          </a:xfrm>
          <a:prstGeom prst="line">
            <a:avLst/>
          </a:prstGeom>
          <a:ln w="95250" cap="flat">
            <a:solidFill>
              <a:srgbClr val="FFA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995408" y="1123950"/>
            <a:ext cx="14297184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New Sales Goals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532990"/>
            <a:ext cx="432282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 $2,111,198 in sales by the end of the calendar year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91285" y="5532990"/>
            <a:ext cx="432282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 $111,198 in sales </a:t>
            </a:r>
          </a:p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the end of Q1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2166" y="8570595"/>
            <a:ext cx="431412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 2,134 cold calls </a:t>
            </a:r>
          </a:p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by the end of Q3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70403" y="8570595"/>
            <a:ext cx="4322822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Make $800,000 as a team by the end of the calendar year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80662" y="5532990"/>
            <a:ext cx="4087334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Meet with 30 prospective clients by February</a:t>
            </a:r>
          </a:p>
        </p:txBody>
      </p:sp>
      <p:sp>
        <p:nvSpPr>
          <p:cNvPr id="8" name="Freeform 8"/>
          <p:cNvSpPr/>
          <p:nvPr/>
        </p:nvSpPr>
        <p:spPr>
          <a:xfrm>
            <a:off x="11589545" y="7073010"/>
            <a:ext cx="1084538" cy="1084538"/>
          </a:xfrm>
          <a:custGeom>
            <a:avLst/>
            <a:gdLst/>
            <a:ahLst/>
            <a:cxnLst/>
            <a:rect l="l" t="t" r="r" b="b"/>
            <a:pathLst>
              <a:path w="1084538" h="1084538">
                <a:moveTo>
                  <a:pt x="0" y="0"/>
                </a:moveTo>
                <a:lnTo>
                  <a:pt x="1084538" y="0"/>
                </a:lnTo>
                <a:lnTo>
                  <a:pt x="1084538" y="1084539"/>
                </a:lnTo>
                <a:lnTo>
                  <a:pt x="0" y="1084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669356" y="7073010"/>
            <a:ext cx="999747" cy="1084538"/>
          </a:xfrm>
          <a:custGeom>
            <a:avLst/>
            <a:gdLst/>
            <a:ahLst/>
            <a:cxnLst/>
            <a:rect l="l" t="t" r="r" b="b"/>
            <a:pathLst>
              <a:path w="999747" h="1084538">
                <a:moveTo>
                  <a:pt x="0" y="0"/>
                </a:moveTo>
                <a:lnTo>
                  <a:pt x="999747" y="0"/>
                </a:lnTo>
                <a:lnTo>
                  <a:pt x="999747" y="1084539"/>
                </a:lnTo>
                <a:lnTo>
                  <a:pt x="0" y="1084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538511" y="4070793"/>
            <a:ext cx="1084538" cy="1019466"/>
          </a:xfrm>
          <a:custGeom>
            <a:avLst/>
            <a:gdLst/>
            <a:ahLst/>
            <a:cxnLst/>
            <a:rect l="l" t="t" r="r" b="b"/>
            <a:pathLst>
              <a:path w="1084538" h="1019466">
                <a:moveTo>
                  <a:pt x="0" y="0"/>
                </a:moveTo>
                <a:lnTo>
                  <a:pt x="1084538" y="0"/>
                </a:lnTo>
                <a:lnTo>
                  <a:pt x="1084538" y="1019466"/>
                </a:lnTo>
                <a:lnTo>
                  <a:pt x="0" y="1019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618840" y="4070793"/>
            <a:ext cx="1084538" cy="1033269"/>
          </a:xfrm>
          <a:custGeom>
            <a:avLst/>
            <a:gdLst/>
            <a:ahLst/>
            <a:cxnLst/>
            <a:rect l="l" t="t" r="r" b="b"/>
            <a:pathLst>
              <a:path w="1084538" h="1033269">
                <a:moveTo>
                  <a:pt x="0" y="0"/>
                </a:moveTo>
                <a:lnTo>
                  <a:pt x="1084538" y="0"/>
                </a:lnTo>
                <a:lnTo>
                  <a:pt x="1084538" y="1033269"/>
                </a:lnTo>
                <a:lnTo>
                  <a:pt x="0" y="10332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2584622" y="4070793"/>
            <a:ext cx="1084538" cy="1072707"/>
          </a:xfrm>
          <a:custGeom>
            <a:avLst/>
            <a:gdLst/>
            <a:ahLst/>
            <a:cxnLst/>
            <a:rect l="l" t="t" r="r" b="b"/>
            <a:pathLst>
              <a:path w="1084538" h="1072707">
                <a:moveTo>
                  <a:pt x="0" y="0"/>
                </a:moveTo>
                <a:lnTo>
                  <a:pt x="1084538" y="0"/>
                </a:lnTo>
                <a:lnTo>
                  <a:pt x="1084538" y="1072707"/>
                </a:lnTo>
                <a:lnTo>
                  <a:pt x="0" y="107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831303" cy="10287000"/>
            <a:chOff x="0" y="0"/>
            <a:chExt cx="2589314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9314" cy="2709333"/>
            </a:xfrm>
            <a:custGeom>
              <a:avLst/>
              <a:gdLst/>
              <a:ahLst/>
              <a:cxnLst/>
              <a:rect l="l" t="t" r="r" b="b"/>
              <a:pathLst>
                <a:path w="2589314" h="2709333">
                  <a:moveTo>
                    <a:pt x="0" y="0"/>
                  </a:moveTo>
                  <a:lnTo>
                    <a:pt x="2589314" y="0"/>
                  </a:lnTo>
                  <a:lnTo>
                    <a:pt x="258931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89314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011678" y="1068487"/>
            <a:ext cx="602400" cy="571946"/>
            <a:chOff x="0" y="0"/>
            <a:chExt cx="803201" cy="762595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11678" y="2903832"/>
            <a:ext cx="602400" cy="571946"/>
            <a:chOff x="0" y="0"/>
            <a:chExt cx="803201" cy="762595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011678" y="4739178"/>
            <a:ext cx="602400" cy="571946"/>
            <a:chOff x="0" y="0"/>
            <a:chExt cx="803201" cy="76259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011678" y="6574524"/>
            <a:ext cx="602400" cy="571946"/>
            <a:chOff x="0" y="0"/>
            <a:chExt cx="803201" cy="762595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11678" y="8409869"/>
            <a:ext cx="602400" cy="571946"/>
            <a:chOff x="0" y="0"/>
            <a:chExt cx="803201" cy="762595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803201" cy="762595"/>
              <a:chOff x="0" y="0"/>
              <a:chExt cx="235373" cy="223473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2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58638" y="77394"/>
              <a:ext cx="664857" cy="607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3033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05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125999" y="1049437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Target </a:t>
            </a:r>
          </a:p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large enterprises.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25999" y="2884782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Retrain low-performing coordinators.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25999" y="4720128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Implement the new CRM system.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125999" y="6555474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Assign high performers to new territories.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127907" y="8390819"/>
            <a:ext cx="5131393" cy="82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Present 2030 targets at </a:t>
            </a:r>
          </a:p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u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annual staff meeting.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1123950"/>
            <a:ext cx="7721548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Next Steps and Action Items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8843645"/>
            <a:ext cx="6547769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What we'll work on next month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197473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dirty="0" err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Vinish</a:t>
            </a:r>
            <a:endParaRPr lang="en-US" sz="2600" b="1" dirty="0">
              <a:solidFill>
                <a:srgbClr val="000000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  <a:p>
            <a:pPr algn="ctr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Accountant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529942" y="4590302"/>
            <a:ext cx="1886045" cy="1886037"/>
            <a:chOff x="0" y="0"/>
            <a:chExt cx="6350000" cy="6349975"/>
          </a:xfrm>
          <a:solidFill>
            <a:schemeClr val="bg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07882" y="6884301"/>
            <a:ext cx="2672236" cy="842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Vignesh</a:t>
            </a:r>
          </a:p>
          <a:p>
            <a:pPr algn="ctr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Director</a:t>
            </a:r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200978" y="4590302"/>
            <a:ext cx="1886045" cy="1886037"/>
            <a:chOff x="0" y="0"/>
            <a:chExt cx="6350000" cy="6349975"/>
          </a:xfrm>
          <a:solidFill>
            <a:schemeClr val="bg2"/>
          </a:solidFill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232472" y="6884301"/>
            <a:ext cx="3165129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Senthil</a:t>
            </a:r>
          </a:p>
          <a:p>
            <a:pPr algn="ctr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Chief Finance Officer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872014" y="4590302"/>
            <a:ext cx="1886045" cy="1886037"/>
            <a:chOff x="0" y="0"/>
            <a:chExt cx="6350000" cy="6349975"/>
          </a:xfrm>
          <a:solidFill>
            <a:schemeClr val="bg2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003152" y="1028700"/>
            <a:ext cx="12281697" cy="2326845"/>
            <a:chOff x="0" y="0"/>
            <a:chExt cx="16375596" cy="31024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6375596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The Sales Team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44654" y="2555937"/>
              <a:ext cx="13886287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Helping the company surpass its sales goals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31680" y="6884301"/>
            <a:ext cx="2672236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dirty="0" err="1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Prabagar</a:t>
            </a:r>
            <a:endParaRPr lang="en-US" sz="2600" b="1" dirty="0">
              <a:solidFill>
                <a:srgbClr val="000000"/>
              </a:solidFill>
              <a:latin typeface="Inter Semi-Bold"/>
              <a:ea typeface="Inter Semi-Bold"/>
              <a:cs typeface="Inter Semi-Bold"/>
              <a:sym typeface="Inter Semi-Bold"/>
            </a:endParaRPr>
          </a:p>
          <a:p>
            <a:pPr algn="ctr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President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543050" y="4590302"/>
            <a:ext cx="1886045" cy="1886037"/>
            <a:chOff x="0" y="0"/>
            <a:chExt cx="6350000" cy="6349975"/>
          </a:xfrm>
          <a:solidFill>
            <a:schemeClr val="bg2"/>
          </a:solidFill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4587064" y="6884301"/>
            <a:ext cx="2672236" cy="127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 b="1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Vaishnavi</a:t>
            </a:r>
          </a:p>
          <a:p>
            <a:pPr algn="ctr">
              <a:lnSpc>
                <a:spcPts val="3380"/>
              </a:lnSpc>
            </a:pPr>
            <a:r>
              <a:rPr lang="en-US" sz="26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Finance Manager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4858905" y="4563626"/>
            <a:ext cx="1886045" cy="1886037"/>
            <a:chOff x="0" y="0"/>
            <a:chExt cx="6350000" cy="6349975"/>
          </a:xfrm>
          <a:solidFill>
            <a:schemeClr val="bg2"/>
          </a:solidFill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650627" cy="10287000"/>
            <a:chOff x="0" y="0"/>
            <a:chExt cx="854383" cy="10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54383" cy="1016000"/>
            </a:xfrm>
            <a:custGeom>
              <a:avLst/>
              <a:gdLst/>
              <a:ahLst/>
              <a:cxnLst/>
              <a:rect l="l" t="t" r="r" b="b"/>
              <a:pathLst>
                <a:path w="854383" h="1016000">
                  <a:moveTo>
                    <a:pt x="0" y="0"/>
                  </a:moveTo>
                  <a:lnTo>
                    <a:pt x="854383" y="0"/>
                  </a:lnTo>
                  <a:lnTo>
                    <a:pt x="854383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2"/>
              <a:stretch>
                <a:fillRect l="-24491" r="-539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855305" y="5023865"/>
            <a:ext cx="7403995" cy="300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3" action="ppaction://hlinksldjump"/>
              </a:rPr>
              <a:t>Wins and Highlights</a:t>
            </a:r>
          </a:p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4" action="ppaction://hlinksldjump"/>
              </a:rPr>
              <a:t>Summary of Sales Activities</a:t>
            </a:r>
          </a:p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5" action="ppaction://hlinksldjump"/>
              </a:rPr>
              <a:t>Summary of Sales KPIs</a:t>
            </a:r>
          </a:p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6" action="ppaction://hlinksldjump"/>
              </a:rPr>
              <a:t>Sales Forecasts</a:t>
            </a:r>
          </a:p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7" action="ppaction://hlinksldjump"/>
              </a:rPr>
              <a:t>New Sales Goals</a:t>
            </a:r>
          </a:p>
          <a:p>
            <a:pPr marL="539750" lvl="1" indent="-269875" algn="l">
              <a:lnSpc>
                <a:spcPts val="4000"/>
              </a:lnSpc>
              <a:buFont typeface="Arial"/>
              <a:buChar char="•"/>
            </a:pPr>
            <a:r>
              <a:rPr lang="en-US" sz="2500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  <a:hlinkClick r:id="rId8" action="ppaction://hlinksldjump"/>
              </a:rPr>
              <a:t>Announcements and Reminders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855305" y="2256410"/>
            <a:ext cx="7403995" cy="2260449"/>
            <a:chOff x="0" y="0"/>
            <a:chExt cx="9871994" cy="3013932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9871994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Agenda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467409"/>
              <a:ext cx="9871994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What this report will cover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29073" y="3834354"/>
            <a:ext cx="10829854" cy="2618292"/>
            <a:chOff x="0" y="0"/>
            <a:chExt cx="14439805" cy="3491056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4439805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Thank you!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09369" y="2944533"/>
              <a:ext cx="12621068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Feel free to approach us if you have any questions.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2637" y="3706977"/>
            <a:ext cx="4682727" cy="3504330"/>
            <a:chOff x="0" y="0"/>
            <a:chExt cx="6243635" cy="4672439"/>
          </a:xfrm>
        </p:grpSpPr>
        <p:sp>
          <p:nvSpPr>
            <p:cNvPr id="3" name="TextBox 3"/>
            <p:cNvSpPr txBox="1"/>
            <p:nvPr/>
          </p:nvSpPr>
          <p:spPr>
            <a:xfrm>
              <a:off x="0" y="4159734"/>
              <a:ext cx="6243635" cy="51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60685"/>
              <a:ext cx="6243635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Three of these clients</a:t>
              </a:r>
            </a:p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are from cold calls.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438741" cy="1352417"/>
            </a:xfrm>
            <a:custGeom>
              <a:avLst/>
              <a:gdLst/>
              <a:ahLst/>
              <a:cxnLst/>
              <a:rect l="l" t="t" r="r" b="b"/>
              <a:pathLst>
                <a:path w="1438741" h="1352417">
                  <a:moveTo>
                    <a:pt x="0" y="0"/>
                  </a:moveTo>
                  <a:lnTo>
                    <a:pt x="1438741" y="0"/>
                  </a:lnTo>
                  <a:lnTo>
                    <a:pt x="1438741" y="1352417"/>
                  </a:lnTo>
                  <a:lnTo>
                    <a:pt x="0" y="13524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576573" y="3695205"/>
            <a:ext cx="4682727" cy="3398258"/>
            <a:chOff x="0" y="0"/>
            <a:chExt cx="6243635" cy="4531010"/>
          </a:xfrm>
        </p:grpSpPr>
        <p:sp>
          <p:nvSpPr>
            <p:cNvPr id="7" name="TextBox 7"/>
            <p:cNvSpPr txBox="1"/>
            <p:nvPr/>
          </p:nvSpPr>
          <p:spPr>
            <a:xfrm>
              <a:off x="0" y="4018305"/>
              <a:ext cx="6243635" cy="51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547010"/>
              <a:ext cx="6243635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 dirty="0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Key client ARR Industries doubled its order.</a:t>
              </a:r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82980" cy="1438741"/>
            </a:xfrm>
            <a:custGeom>
              <a:avLst/>
              <a:gdLst/>
              <a:ahLst/>
              <a:cxnLst/>
              <a:rect l="l" t="t" r="r" b="b"/>
              <a:pathLst>
                <a:path w="1082980" h="1438741">
                  <a:moveTo>
                    <a:pt x="0" y="0"/>
                  </a:moveTo>
                  <a:lnTo>
                    <a:pt x="1082980" y="0"/>
                  </a:lnTo>
                  <a:lnTo>
                    <a:pt x="1082980" y="1438741"/>
                  </a:lnTo>
                  <a:lnTo>
                    <a:pt x="0" y="14387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3706977"/>
            <a:ext cx="4682727" cy="3492558"/>
            <a:chOff x="0" y="0"/>
            <a:chExt cx="6243635" cy="465674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4144039"/>
              <a:ext cx="6243635" cy="512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444990"/>
              <a:ext cx="6243635" cy="11180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We gained five</a:t>
              </a:r>
            </a:p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new clients.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1438741" cy="1336721"/>
            </a:xfrm>
            <a:custGeom>
              <a:avLst/>
              <a:gdLst/>
              <a:ahLst/>
              <a:cxnLst/>
              <a:rect l="l" t="t" r="r" b="b"/>
              <a:pathLst>
                <a:path w="1438741" h="1336721">
                  <a:moveTo>
                    <a:pt x="0" y="0"/>
                  </a:moveTo>
                  <a:lnTo>
                    <a:pt x="1438741" y="0"/>
                  </a:lnTo>
                  <a:lnTo>
                    <a:pt x="1438741" y="1336721"/>
                  </a:lnTo>
                  <a:lnTo>
                    <a:pt x="0" y="1336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1123950"/>
            <a:ext cx="1154787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Major Wins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0143" y="3289657"/>
            <a:ext cx="11907713" cy="3707686"/>
            <a:chOff x="0" y="0"/>
            <a:chExt cx="15876951" cy="4943581"/>
          </a:xfrm>
        </p:grpSpPr>
        <p:sp>
          <p:nvSpPr>
            <p:cNvPr id="3" name="TextBox 3"/>
            <p:cNvSpPr txBox="1"/>
            <p:nvPr/>
          </p:nvSpPr>
          <p:spPr>
            <a:xfrm>
              <a:off x="0" y="95250"/>
              <a:ext cx="15876951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Summary of </a:t>
              </a:r>
            </a:p>
            <a:p>
              <a:pPr marL="0" lvl="0" indent="0" algn="ctr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Activities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52969" y="4397058"/>
              <a:ext cx="11571014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What we're working 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02463" y="0"/>
            <a:ext cx="7285537" cy="10287000"/>
            <a:chOff x="0" y="0"/>
            <a:chExt cx="719559" cy="10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9559" cy="1016000"/>
            </a:xfrm>
            <a:custGeom>
              <a:avLst/>
              <a:gdLst/>
              <a:ahLst/>
              <a:cxnLst/>
              <a:rect l="l" t="t" r="r" b="b"/>
              <a:pathLst>
                <a:path w="719559" h="1016000">
                  <a:moveTo>
                    <a:pt x="0" y="0"/>
                  </a:moveTo>
                  <a:lnTo>
                    <a:pt x="719559" y="0"/>
                  </a:lnTo>
                  <a:lnTo>
                    <a:pt x="719559" y="1016000"/>
                  </a:lnTo>
                  <a:lnTo>
                    <a:pt x="0" y="1016000"/>
                  </a:lnTo>
                  <a:close/>
                </a:path>
              </a:pathLst>
            </a:custGeom>
            <a:blipFill>
              <a:blip r:embed="rId2"/>
              <a:stretch>
                <a:fillRect t="-3150" b="-31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6236279"/>
            <a:ext cx="11002463" cy="4050721"/>
            <a:chOff x="0" y="0"/>
            <a:chExt cx="2897768" cy="10668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97768" cy="1066856"/>
            </a:xfrm>
            <a:custGeom>
              <a:avLst/>
              <a:gdLst/>
              <a:ahLst/>
              <a:cxnLst/>
              <a:rect l="l" t="t" r="r" b="b"/>
              <a:pathLst>
                <a:path w="2897768" h="1066856">
                  <a:moveTo>
                    <a:pt x="0" y="0"/>
                  </a:moveTo>
                  <a:lnTo>
                    <a:pt x="2897768" y="0"/>
                  </a:lnTo>
                  <a:lnTo>
                    <a:pt x="2897768" y="1066856"/>
                  </a:lnTo>
                  <a:lnTo>
                    <a:pt x="0" y="1066856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2897768" cy="10954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1123950"/>
            <a:ext cx="950552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Teams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845865"/>
            <a:ext cx="8621323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 dirty="0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Team DXD is currently implementing the 2025 digital sales campaign.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23950"/>
            <a:ext cx="16230600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Selling Activities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610033"/>
            <a:ext cx="2874889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Generating leads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714869" y="4409108"/>
            <a:ext cx="893680" cy="848500"/>
            <a:chOff x="0" y="0"/>
            <a:chExt cx="1191574" cy="11313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306069" y="4409108"/>
            <a:ext cx="898973" cy="848500"/>
            <a:chOff x="0" y="0"/>
            <a:chExt cx="1198630" cy="113133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198630" cy="1131333"/>
              <a:chOff x="0" y="0"/>
              <a:chExt cx="236767" cy="22347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36767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6767" h="223473">
                    <a:moveTo>
                      <a:pt x="0" y="0"/>
                    </a:moveTo>
                    <a:lnTo>
                      <a:pt x="236767" y="0"/>
                    </a:lnTo>
                    <a:lnTo>
                      <a:pt x="236767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236767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87507" y="114817"/>
              <a:ext cx="99217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04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560906" y="4409108"/>
            <a:ext cx="898973" cy="848500"/>
            <a:chOff x="0" y="0"/>
            <a:chExt cx="1198630" cy="1131333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198630" cy="1131333"/>
              <a:chOff x="0" y="0"/>
              <a:chExt cx="236767" cy="22347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6767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6767" h="223473">
                    <a:moveTo>
                      <a:pt x="0" y="0"/>
                    </a:moveTo>
                    <a:lnTo>
                      <a:pt x="236767" y="0"/>
                    </a:lnTo>
                    <a:lnTo>
                      <a:pt x="236767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236767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7507" y="114817"/>
              <a:ext cx="992178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05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460032" y="4409108"/>
            <a:ext cx="893680" cy="848500"/>
            <a:chOff x="0" y="0"/>
            <a:chExt cx="1191574" cy="113133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28700" y="4409108"/>
            <a:ext cx="893680" cy="848500"/>
            <a:chOff x="0" y="0"/>
            <a:chExt cx="1191574" cy="1131333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1191574" cy="1131333"/>
              <a:chOff x="0" y="0"/>
              <a:chExt cx="235373" cy="22347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35373" cy="223473"/>
              </a:xfrm>
              <a:custGeom>
                <a:avLst/>
                <a:gdLst/>
                <a:ahLst/>
                <a:cxnLst/>
                <a:rect l="l" t="t" r="r" b="b"/>
                <a:pathLst>
                  <a:path w="235373" h="223473">
                    <a:moveTo>
                      <a:pt x="0" y="0"/>
                    </a:moveTo>
                    <a:lnTo>
                      <a:pt x="235373" y="0"/>
                    </a:lnTo>
                    <a:lnTo>
                      <a:pt x="235373" y="223473"/>
                    </a:lnTo>
                    <a:lnTo>
                      <a:pt x="0" y="223473"/>
                    </a:lnTo>
                    <a:close/>
                  </a:path>
                </a:pathLst>
              </a:custGeom>
              <a:solidFill>
                <a:srgbClr val="FFC05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35373" cy="2520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3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86992" y="114817"/>
              <a:ext cx="986337" cy="901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9"/>
                </a:lnSpc>
              </a:pPr>
              <a:r>
                <a:rPr lang="en-US" sz="44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6363963"/>
            <a:ext cx="2874889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Pre-record your presentation to present anytime, anywhere.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60032" y="5610033"/>
            <a:ext cx="2698394" cy="41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Qualifying leads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460032" y="6363963"/>
            <a:ext cx="2698394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 audio or record yourself talking over a presentation.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714869" y="5610033"/>
            <a:ext cx="3034757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Getting in touch with leads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714869" y="6792588"/>
            <a:ext cx="3034757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It’s excellent for capturing audiences beyond a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one-time event.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306069" y="5610033"/>
            <a:ext cx="269839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Meeting </a:t>
            </a:r>
          </a:p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with leads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306069" y="6792588"/>
            <a:ext cx="2698394" cy="103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Engage with your audience using </a:t>
            </a:r>
          </a:p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Live Q&amp;A.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60906" y="5610033"/>
            <a:ext cx="2698394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Closing </a:t>
            </a:r>
          </a:p>
          <a:p>
            <a:pPr marL="0" lvl="0" indent="0" algn="l">
              <a:lnSpc>
                <a:spcPts val="3380"/>
              </a:lnSpc>
              <a:spcBef>
                <a:spcPct val="0"/>
              </a:spcBef>
            </a:pPr>
            <a:r>
              <a:rPr lang="en-US" sz="2600" b="1" u="none">
                <a:solidFill>
                  <a:srgbClr val="000000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sales deals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560906" y="6792588"/>
            <a:ext cx="2698394" cy="1373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Send surveys and questions your audience can answer on their devices.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00927" y="3483676"/>
            <a:ext cx="9687073" cy="6803324"/>
            <a:chOff x="0" y="0"/>
            <a:chExt cx="2551328" cy="17918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51328" cy="1791822"/>
            </a:xfrm>
            <a:custGeom>
              <a:avLst/>
              <a:gdLst/>
              <a:ahLst/>
              <a:cxnLst/>
              <a:rect l="l" t="t" r="r" b="b"/>
              <a:pathLst>
                <a:path w="2551328" h="1791822">
                  <a:moveTo>
                    <a:pt x="0" y="0"/>
                  </a:moveTo>
                  <a:lnTo>
                    <a:pt x="2551328" y="0"/>
                  </a:lnTo>
                  <a:lnTo>
                    <a:pt x="2551328" y="1791822"/>
                  </a:lnTo>
                  <a:lnTo>
                    <a:pt x="0" y="1791822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551328" cy="18203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17742" y="5011965"/>
            <a:ext cx="6750952" cy="3012500"/>
            <a:chOff x="0" y="95250"/>
            <a:chExt cx="9001269" cy="4016667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9001269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 dirty="0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2,111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536461"/>
              <a:ext cx="9001269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Total number of leads created YTD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586388"/>
              <a:ext cx="9001269" cy="525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 lang="en-US" sz="25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0"/>
            <a:ext cx="8600927" cy="3483676"/>
            <a:chOff x="0" y="0"/>
            <a:chExt cx="2265265" cy="917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65265" cy="917511"/>
            </a:xfrm>
            <a:custGeom>
              <a:avLst/>
              <a:gdLst/>
              <a:ahLst/>
              <a:cxnLst/>
              <a:rect l="l" t="t" r="r" b="b"/>
              <a:pathLst>
                <a:path w="2265265" h="917511">
                  <a:moveTo>
                    <a:pt x="0" y="0"/>
                  </a:moveTo>
                  <a:lnTo>
                    <a:pt x="2265265" y="0"/>
                  </a:lnTo>
                  <a:lnTo>
                    <a:pt x="2265265" y="917511"/>
                  </a:lnTo>
                  <a:lnTo>
                    <a:pt x="0" y="917511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265265" cy="9460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0" y="1123950"/>
            <a:ext cx="11348963" cy="142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999"/>
              </a:lnSpc>
            </a:pPr>
            <a:r>
              <a:rPr lang="en-US" sz="9999" u="none" strike="noStrike" spc="-199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Sales Leads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548009" cy="10287000"/>
            <a:chOff x="0" y="0"/>
            <a:chExt cx="2251327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1328" cy="2709333"/>
            </a:xfrm>
            <a:custGeom>
              <a:avLst/>
              <a:gdLst/>
              <a:ahLst/>
              <a:cxnLst/>
              <a:rect l="l" t="t" r="r" b="b"/>
              <a:pathLst>
                <a:path w="2251328" h="2709333">
                  <a:moveTo>
                    <a:pt x="0" y="0"/>
                  </a:moveTo>
                  <a:lnTo>
                    <a:pt x="2251328" y="0"/>
                  </a:lnTo>
                  <a:lnTo>
                    <a:pt x="22513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51327" cy="27379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1028700"/>
            <a:ext cx="6762323" cy="3616120"/>
            <a:chOff x="0" y="0"/>
            <a:chExt cx="9016430" cy="4821493"/>
          </a:xfrm>
        </p:grpSpPr>
        <p:sp>
          <p:nvSpPr>
            <p:cNvPr id="7" name="TextBox 7"/>
            <p:cNvSpPr txBox="1"/>
            <p:nvPr/>
          </p:nvSpPr>
          <p:spPr>
            <a:xfrm>
              <a:off x="0" y="95250"/>
              <a:ext cx="9016430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</a:t>
              </a:r>
            </a:p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Leads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74970"/>
              <a:ext cx="9016430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By Sales and Event Coordinator</a:t>
              </a:r>
            </a:p>
          </p:txBody>
        </p:sp>
      </p:grpSp>
      <p:pic>
        <p:nvPicPr>
          <p:cNvPr id="11" name="Picture 5">
            <a:extLst>
              <a:ext uri="{FF2B5EF4-FFF2-40B4-BE49-F238E27FC236}">
                <a16:creationId xmlns:a16="http://schemas.microsoft.com/office/drawing/2014/main" id="{FFBC064F-A8D7-D703-1512-E8DACBE29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322" y="1383545"/>
            <a:ext cx="7121724" cy="6649098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CA9E46B-D77D-8266-4AC3-5FDCD3D7F227}"/>
              </a:ext>
            </a:extLst>
          </p:cNvPr>
          <p:cNvSpPr txBox="1"/>
          <p:nvPr/>
        </p:nvSpPr>
        <p:spPr>
          <a:xfrm>
            <a:off x="10937634" y="8478621"/>
            <a:ext cx="5432100" cy="69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HARI HAD THE HIGHEST PERCENTAGE OF LEADS IN JANUARY AT 25.9%.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-2723668" y="2723668"/>
            <a:ext cx="10287000" cy="4839664"/>
            <a:chOff x="0" y="0"/>
            <a:chExt cx="2709333" cy="1274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1274644"/>
            </a:xfrm>
            <a:custGeom>
              <a:avLst/>
              <a:gdLst/>
              <a:ahLst/>
              <a:cxnLst/>
              <a:rect l="l" t="t" r="r" b="b"/>
              <a:pathLst>
                <a:path w="2709333" h="1274644">
                  <a:moveTo>
                    <a:pt x="0" y="0"/>
                  </a:moveTo>
                  <a:lnTo>
                    <a:pt x="2709333" y="0"/>
                  </a:lnTo>
                  <a:lnTo>
                    <a:pt x="2709333" y="1274644"/>
                  </a:lnTo>
                  <a:lnTo>
                    <a:pt x="0" y="1274644"/>
                  </a:lnTo>
                  <a:close/>
                </a:path>
              </a:pathLst>
            </a:custGeom>
            <a:solidFill>
              <a:srgbClr val="FFC05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709333" cy="1303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89600" y="2147893"/>
            <a:ext cx="5246370" cy="5991215"/>
            <a:chOff x="0" y="0"/>
            <a:chExt cx="812800" cy="9281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928196"/>
            </a:xfrm>
            <a:custGeom>
              <a:avLst/>
              <a:gdLst/>
              <a:ahLst/>
              <a:cxnLst/>
              <a:rect l="l" t="t" r="r" b="b"/>
              <a:pathLst>
                <a:path w="812800" h="928196">
                  <a:moveTo>
                    <a:pt x="0" y="0"/>
                  </a:moveTo>
                  <a:lnTo>
                    <a:pt x="812800" y="0"/>
                  </a:lnTo>
                  <a:lnTo>
                    <a:pt x="812800" y="928196"/>
                  </a:lnTo>
                  <a:lnTo>
                    <a:pt x="0" y="928196"/>
                  </a:lnTo>
                  <a:close/>
                </a:path>
              </a:pathLst>
            </a:custGeom>
            <a:blipFill>
              <a:blip r:embed="rId2"/>
              <a:stretch>
                <a:fillRect t="-15716" b="-157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713166" y="3357508"/>
            <a:ext cx="8716862" cy="3571983"/>
            <a:chOff x="0" y="0"/>
            <a:chExt cx="11622483" cy="4762644"/>
          </a:xfrm>
        </p:grpSpPr>
        <p:sp>
          <p:nvSpPr>
            <p:cNvPr id="8" name="TextBox 8"/>
            <p:cNvSpPr txBox="1"/>
            <p:nvPr/>
          </p:nvSpPr>
          <p:spPr>
            <a:xfrm>
              <a:off x="0" y="95250"/>
              <a:ext cx="11622483" cy="37824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999"/>
                </a:lnSpc>
              </a:pPr>
              <a:r>
                <a:rPr lang="en-US" sz="9999" spc="-199">
                  <a:solidFill>
                    <a:srgbClr val="000000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Summary of</a:t>
              </a:r>
            </a:p>
            <a:p>
              <a:pPr marL="0" lvl="0" indent="0" algn="l">
                <a:lnSpc>
                  <a:spcPts val="10999"/>
                </a:lnSpc>
              </a:pPr>
              <a:r>
                <a:rPr lang="en-US" sz="9999" u="none" spc="-199">
                  <a:solidFill>
                    <a:srgbClr val="FFC054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Sales KPIs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216121"/>
              <a:ext cx="11622483" cy="546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80"/>
                </a:lnSpc>
                <a:spcBef>
                  <a:spcPct val="0"/>
                </a:spcBef>
              </a:pPr>
              <a:r>
                <a:rPr lang="en-US" sz="2600" b="1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Whether we met our targets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491</Words>
  <Application>Microsoft Macintosh PowerPoint</Application>
  <PresentationFormat>Custom</PresentationFormat>
  <Paragraphs>124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Red Hat Display</vt:lpstr>
      <vt:lpstr>Inter</vt:lpstr>
      <vt:lpstr>Arial</vt:lpstr>
      <vt:lpstr>Red Hat Display Bold</vt:lpstr>
      <vt:lpstr>Inter Bold</vt:lpstr>
      <vt:lpstr>Calibri</vt:lpstr>
      <vt:lpstr>Inter Medium</vt:lpstr>
      <vt:lpstr>Inter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Report Presentation</dc:title>
  <cp:lastModifiedBy>Muthukumaran N</cp:lastModifiedBy>
  <cp:revision>3</cp:revision>
  <dcterms:created xsi:type="dcterms:W3CDTF">2006-08-16T00:00:00Z</dcterms:created>
  <dcterms:modified xsi:type="dcterms:W3CDTF">2024-09-21T12:47:06Z</dcterms:modified>
  <dc:identifier>DAGRYmUP1Es</dc:identifier>
</cp:coreProperties>
</file>